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35"/>
  </p:notesMasterIdLst>
  <p:handoutMasterIdLst>
    <p:handoutMasterId r:id="rId36"/>
  </p:handoutMasterIdLst>
  <p:sldIdLst>
    <p:sldId id="494" r:id="rId2"/>
    <p:sldId id="327" r:id="rId3"/>
    <p:sldId id="371" r:id="rId4"/>
    <p:sldId id="287" r:id="rId5"/>
    <p:sldId id="282" r:id="rId6"/>
    <p:sldId id="372" r:id="rId7"/>
    <p:sldId id="329" r:id="rId8"/>
    <p:sldId id="495" r:id="rId9"/>
    <p:sldId id="331" r:id="rId10"/>
    <p:sldId id="332" r:id="rId11"/>
    <p:sldId id="330" r:id="rId12"/>
    <p:sldId id="290" r:id="rId13"/>
    <p:sldId id="288" r:id="rId14"/>
    <p:sldId id="295" r:id="rId15"/>
    <p:sldId id="296" r:id="rId16"/>
    <p:sldId id="297" r:id="rId17"/>
    <p:sldId id="335" r:id="rId18"/>
    <p:sldId id="501" r:id="rId19"/>
    <p:sldId id="303" r:id="rId20"/>
    <p:sldId id="304" r:id="rId21"/>
    <p:sldId id="305" r:id="rId22"/>
    <p:sldId id="324" r:id="rId23"/>
    <p:sldId id="376" r:id="rId24"/>
    <p:sldId id="306" r:id="rId25"/>
    <p:sldId id="307" r:id="rId26"/>
    <p:sldId id="377" r:id="rId27"/>
    <p:sldId id="308" r:id="rId28"/>
    <p:sldId id="309" r:id="rId29"/>
    <p:sldId id="310" r:id="rId30"/>
    <p:sldId id="346" r:id="rId31"/>
    <p:sldId id="499" r:id="rId32"/>
    <p:sldId id="500" r:id="rId33"/>
    <p:sldId id="314" r:id="rId34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00FF"/>
    <a:srgbClr val="FF9933"/>
    <a:srgbClr val="FF0066"/>
    <a:srgbClr val="FF9999"/>
    <a:srgbClr val="CCCCFF"/>
    <a:srgbClr val="009E00"/>
    <a:srgbClr val="33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5" autoAdjust="0"/>
    <p:restoredTop sz="93514" autoAdjust="0"/>
  </p:normalViewPr>
  <p:slideViewPr>
    <p:cSldViewPr snapToGrid="0">
      <p:cViewPr varScale="1">
        <p:scale>
          <a:sx n="118" d="100"/>
          <a:sy n="118" d="100"/>
        </p:scale>
        <p:origin x="100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-3552" y="-108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176FFADF-79CB-4D72-852F-AAC670A3D03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1819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949F3908-8432-46C2-9A97-2AAB410800A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386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4F29E8-5A29-4A5A-BA64-C916EB160DD5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507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2BF3-9BC3-4E6F-ABD3-FA23A767014A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013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356B18A6-C5FF-454B-BCFB-7A47292EFFB4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0993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CEC61B-8E5B-428C-BF4B-91CC7F06BD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SzPct val="80000"/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6502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9ED880B-10F4-4AC3-97A5-42C2B356871B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02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C367D72-C954-4DCF-A049-373A9311E5A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8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8B3319A-B826-4118-A067-203EFDC26B98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194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EB8132-3E69-42D4-86FC-16113E9DD667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005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71E074-CA2B-4440-94E7-E49724C4F16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6603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BD4B2F-B799-4EE6-82C0-03377699445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4194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F3F73F5-9AD5-46FD-B405-6BE38291058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94532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en.wikipedia.org/wiki/File:Ada_Lovelace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B8A08-3916-4E1A-926B-9DB33C65D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1</a:t>
            </a:r>
            <a:r>
              <a:rPr lang="ko-KR" altLang="en-US" dirty="0"/>
              <a:t>장 프로그래밍의</a:t>
            </a:r>
            <a:r>
              <a:rPr lang="en-US" altLang="ko-KR" dirty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227B60-13C7-40ED-AD49-983CA3E02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A04F333-F7F3-4D37-A588-44F5853268D2}"/>
              </a:ext>
            </a:extLst>
          </p:cNvPr>
          <p:cNvSpPr txBox="1">
            <a:spLocks/>
          </p:cNvSpPr>
          <p:nvPr/>
        </p:nvSpPr>
        <p:spPr>
          <a:xfrm>
            <a:off x="1853453" y="813586"/>
            <a:ext cx="4932829" cy="685801"/>
          </a:xfrm>
          <a:prstGeom prst="rect">
            <a:avLst/>
          </a:prstGeom>
          <a:ln>
            <a:noFill/>
          </a:ln>
        </p:spPr>
        <p:txBody>
          <a:bodyPr vert="horz" anchor="b">
            <a:normAutofit fontScale="92500" lnSpcReduction="1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dirty="0">
                <a:solidFill>
                  <a:srgbClr val="FFFF00"/>
                </a:solidFill>
              </a:rPr>
              <a:t>C</a:t>
            </a:r>
            <a:r>
              <a:rPr lang="ko-KR" altLang="en-US" dirty="0">
                <a:solidFill>
                  <a:srgbClr val="FFFF00"/>
                </a:solidFill>
              </a:rPr>
              <a:t> 언어 </a:t>
            </a:r>
            <a:r>
              <a:rPr lang="en-US" altLang="ko-KR" dirty="0">
                <a:solidFill>
                  <a:srgbClr val="FFFF00"/>
                </a:solidFill>
              </a:rPr>
              <a:t>Express(</a:t>
            </a:r>
            <a:r>
              <a:rPr lang="ko-KR" altLang="en-US" dirty="0">
                <a:solidFill>
                  <a:srgbClr val="FFFF00"/>
                </a:solidFill>
              </a:rPr>
              <a:t>개정</a:t>
            </a:r>
            <a:r>
              <a:rPr lang="en-US" altLang="ko-KR" dirty="0">
                <a:solidFill>
                  <a:srgbClr val="FFFF00"/>
                </a:solidFill>
              </a:rPr>
              <a:t>4</a:t>
            </a:r>
            <a:r>
              <a:rPr lang="ko-KR" altLang="en-US" dirty="0">
                <a:solidFill>
                  <a:srgbClr val="FFFF00"/>
                </a:solidFill>
              </a:rPr>
              <a:t>판</a:t>
            </a:r>
            <a:r>
              <a:rPr lang="en-US" altLang="ko-KR" dirty="0">
                <a:solidFill>
                  <a:srgbClr val="FFFF00"/>
                </a:solidFill>
              </a:rPr>
              <a:t>)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45D5E8-781A-93D1-39B1-83354E11A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62" t="23733" r="2362" b="-155"/>
          <a:stretch/>
        </p:blipFill>
        <p:spPr>
          <a:xfrm>
            <a:off x="1403648" y="1916832"/>
            <a:ext cx="3600400" cy="275148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3D73B7F-1BA0-674D-D5B0-2C040448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096" y="1794195"/>
            <a:ext cx="2448272" cy="299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4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폰노이만</a:t>
            </a:r>
            <a:r>
              <a:rPr lang="ko-KR" altLang="en-US" dirty="0"/>
              <a:t>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09168"/>
          </a:xfrm>
        </p:spPr>
        <p:txBody>
          <a:bodyPr/>
          <a:lstStyle/>
          <a:p>
            <a:r>
              <a:rPr lang="ko-KR" altLang="en-US" dirty="0"/>
              <a:t>프로그램은 </a:t>
            </a:r>
            <a:r>
              <a:rPr lang="ko-KR" altLang="en-US" dirty="0">
                <a:solidFill>
                  <a:srgbClr val="FF0000"/>
                </a:solidFill>
              </a:rPr>
              <a:t>메인 메모리에 저장</a:t>
            </a:r>
            <a:r>
              <a:rPr lang="ko-KR" altLang="en-US" dirty="0"/>
              <a:t>된다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쉽게 변경가능</a:t>
            </a:r>
          </a:p>
          <a:p>
            <a:r>
              <a:rPr lang="ko-KR" altLang="en-US" dirty="0"/>
              <a:t>메인 메모리에 저장된 프로그램에서 명령어들을 순차적으로 가져와서 실행한다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내장 프로그램 개념</a:t>
            </a:r>
            <a:r>
              <a:rPr lang="en-US" altLang="ko-KR" dirty="0"/>
              <a:t>(stored program concept): by Von Neumann</a:t>
            </a:r>
          </a:p>
          <a:p>
            <a:r>
              <a:rPr lang="en-US" altLang="ko-KR" dirty="0"/>
              <a:t>EDVAC: </a:t>
            </a:r>
            <a:r>
              <a:rPr lang="ko-KR" altLang="en-US" dirty="0"/>
              <a:t>최초의 내장 프로그램 컴퓨터</a:t>
            </a:r>
            <a:r>
              <a:rPr lang="en-US" altLang="ko-KR" dirty="0"/>
              <a:t>, 1948</a:t>
            </a:r>
            <a:r>
              <a:rPr lang="ko-KR" altLang="en-US" dirty="0"/>
              <a:t>년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38CD90-8F6D-ACFB-79EB-A73D93AB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26" y="3304149"/>
            <a:ext cx="6762844" cy="320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0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최초의 프로그래머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프로그램을 최초로 만든 사람은 </a:t>
            </a:r>
            <a:r>
              <a:rPr lang="ko-KR" altLang="en-US" sz="2000" dirty="0">
                <a:solidFill>
                  <a:srgbClr val="FF0000"/>
                </a:solidFill>
              </a:rPr>
              <a:t>에이다 러브레이스</a:t>
            </a:r>
            <a:r>
              <a:rPr lang="en-US" altLang="ko-KR" sz="2000" dirty="0">
                <a:solidFill>
                  <a:srgbClr val="FF0000"/>
                </a:solidFill>
              </a:rPr>
              <a:t>(Ada Lovelace)</a:t>
            </a:r>
          </a:p>
          <a:p>
            <a:r>
              <a:rPr lang="ko-KR" altLang="en-US" sz="2000" dirty="0" err="1"/>
              <a:t>에이다는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대문호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바이런의</a:t>
            </a:r>
            <a:r>
              <a:rPr lang="ko-KR" altLang="en-US" sz="2000" dirty="0"/>
              <a:t> 친딸</a:t>
            </a:r>
            <a:endParaRPr lang="en-US" altLang="ko-KR" sz="2000" dirty="0"/>
          </a:p>
          <a:p>
            <a:r>
              <a:rPr lang="ko-KR" altLang="en-US" sz="2000" dirty="0" err="1"/>
              <a:t>배비지의</a:t>
            </a:r>
            <a:r>
              <a:rPr lang="ko-KR" altLang="en-US" sz="2000" dirty="0"/>
              <a:t> 해석 기관에 매료되어 해석 기관을 위한 프로그램을 개발하였다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서브루틴</a:t>
            </a:r>
            <a:r>
              <a:rPr lang="en-US" altLang="ko-KR" sz="2000" dirty="0"/>
              <a:t>(subroutine), </a:t>
            </a:r>
            <a:r>
              <a:rPr lang="ko-KR" altLang="en-US" sz="2000" dirty="0"/>
              <a:t>루프</a:t>
            </a:r>
            <a:r>
              <a:rPr lang="en-US" altLang="ko-KR" sz="2000" dirty="0"/>
              <a:t>(loop), </a:t>
            </a:r>
            <a:r>
              <a:rPr lang="ko-KR" altLang="en-US" sz="2000" dirty="0"/>
              <a:t>점프</a:t>
            </a:r>
            <a:r>
              <a:rPr lang="en-US" altLang="ko-KR" sz="2000" dirty="0"/>
              <a:t>(jump) </a:t>
            </a:r>
            <a:r>
              <a:rPr lang="ko-KR" altLang="en-US" sz="2000" dirty="0"/>
              <a:t>등의 핵심적인 컴퓨터 프로그래밍 기본 원리를 고안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7558" name="Picture 6" descr="http://upload.wikimedia.org/wikipedia/commons/thumb/8/87/Ada_Lovelace.jpg/220px-Ada_Lovelace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64" y="3944811"/>
            <a:ext cx="173028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381192-D77A-0107-71A9-61DA7950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454" y="3944811"/>
            <a:ext cx="1893698" cy="270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7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언어의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5C434-D0F0-4FAB-9EF3-C7D4F4BA18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u="none" strike="noStrike" baseline="0" dirty="0">
                <a:latin typeface="YDVYGOStd32"/>
              </a:rPr>
              <a:t>기계어</a:t>
            </a:r>
            <a:r>
              <a:rPr lang="en-US" altLang="ko-KR" b="0" i="0" u="none" strike="noStrike" baseline="0" dirty="0">
                <a:latin typeface="YDVYGOStd32"/>
              </a:rPr>
              <a:t>(machine language)</a:t>
            </a:r>
          </a:p>
          <a:p>
            <a:pPr algn="l"/>
            <a:r>
              <a:rPr lang="ko-KR" altLang="en-US" b="0" i="0" u="none" strike="noStrike" baseline="0" dirty="0">
                <a:latin typeface="YDVYGOStd32"/>
              </a:rPr>
              <a:t>어셈블리 언어</a:t>
            </a:r>
            <a:r>
              <a:rPr lang="en-US" altLang="ko-KR" b="0" i="0" u="none" strike="noStrike" baseline="0" dirty="0">
                <a:latin typeface="YDVYGOStd32"/>
              </a:rPr>
              <a:t>(assembly language)</a:t>
            </a:r>
          </a:p>
          <a:p>
            <a:pPr algn="l"/>
            <a:r>
              <a:rPr lang="ko-KR" altLang="en-US" b="0" i="0" u="none" strike="noStrike" baseline="0" dirty="0">
                <a:latin typeface="YDVYGOStd32"/>
              </a:rPr>
              <a:t>고급 언어</a:t>
            </a:r>
            <a:r>
              <a:rPr lang="en-US" altLang="ko-KR" b="0" i="0" u="none" strike="noStrike" baseline="0" dirty="0">
                <a:latin typeface="YDVYGOStd32"/>
              </a:rPr>
              <a:t>(high-level language)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40" y="2955702"/>
            <a:ext cx="6456449" cy="37008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597D027-B390-43EC-BC40-F2960D1C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컴퓨터가 이해하는 언어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36AF2DC-3FEB-46A5-A7E2-D19E5C6335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컴퓨터가 알아듣는 언어는 한가지이다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즉 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0</a:t>
            </a:r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과 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로 구성되어 있는 “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001101110001010...”</a:t>
            </a:r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과 같은 기계어이다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컴퓨터는 모든 것을 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0</a:t>
            </a:r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과 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로 표현하고 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0</a:t>
            </a:r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과 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에 의하여 내부 스위치 회로들이 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ON/OFF </a:t>
            </a:r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상태로 변경되면서 작업을 한다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. </a:t>
            </a:r>
          </a:p>
          <a:p>
            <a:endParaRPr lang="en-US" altLang="ko-KR" sz="2000" dirty="0">
              <a:latin typeface="새굴림" pitchFamily="18" charset="-127"/>
              <a:ea typeface="새굴림" pitchFamily="18" charset="-127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47AEA7-DBF4-4189-9A45-CC3C442D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82" y="3409513"/>
            <a:ext cx="6353175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기계어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특정 컴퓨터의 명령어</a:t>
            </a:r>
            <a:r>
              <a:rPr lang="en-US" altLang="ko-KR" dirty="0"/>
              <a:t>(instruction)</a:t>
            </a:r>
            <a:r>
              <a:rPr lang="ko-KR" altLang="en-US" dirty="0"/>
              <a:t>를 이진수로 표시한 것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구성</a:t>
            </a:r>
          </a:p>
          <a:p>
            <a:r>
              <a:rPr lang="ko-KR" altLang="en-US" dirty="0"/>
              <a:t>하드웨어에 종속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7AB73C-EE65-B844-01D8-11FEECDC0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10"/>
          <a:stretch/>
        </p:blipFill>
        <p:spPr>
          <a:xfrm>
            <a:off x="5459240" y="2977316"/>
            <a:ext cx="3402923" cy="1971675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16A7700-6290-66BF-1733-BB414DEBD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62" y="3543300"/>
            <a:ext cx="3041965" cy="1107996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 dirty="0">
                <a:latin typeface="Comic Sans MS" pitchFamily="66" charset="0"/>
                <a:ea typeface="굴림" pitchFamily="50" charset="-127"/>
              </a:rPr>
              <a:t>00001111 10111111 01000101 11111000 00001111 10111111 01001101 11111000 00000011 10100001 01100110 10001001 01000101 11111010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어셈블리어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의 명령어들을 이진수가 아닌 영어의 약자인 기호로 표기</a:t>
            </a:r>
          </a:p>
          <a:p>
            <a:r>
              <a:rPr lang="ko-KR" altLang="en-US" dirty="0"/>
              <a:t>기계어보다는 더 높은 수준에서 프로그램을 작성하는 것을 가능</a:t>
            </a:r>
          </a:p>
          <a:p>
            <a:r>
              <a:rPr lang="ko-KR" altLang="en-US" dirty="0"/>
              <a:t>기호와 </a:t>
            </a:r>
            <a:r>
              <a:rPr lang="en-US" altLang="ko-KR" dirty="0"/>
              <a:t>CPU</a:t>
            </a:r>
            <a:r>
              <a:rPr lang="ko-KR" altLang="en-US" dirty="0"/>
              <a:t>의 명령어가 일대일 대응</a:t>
            </a:r>
          </a:p>
          <a:p>
            <a:r>
              <a:rPr lang="ko-KR" altLang="en-US" dirty="0"/>
              <a:t>어셈블러</a:t>
            </a:r>
            <a:r>
              <a:rPr lang="en-US" altLang="ko-KR" dirty="0"/>
              <a:t>(assembler): </a:t>
            </a:r>
            <a:r>
              <a:rPr lang="ko-KR" altLang="en-US" dirty="0"/>
              <a:t>기호를 이진수로 변환하는 프로그램</a:t>
            </a:r>
          </a:p>
        </p:txBody>
      </p:sp>
      <p:sp>
        <p:nvSpPr>
          <p:cNvPr id="405510" name="Rectangle 6"/>
          <p:cNvSpPr>
            <a:spLocks noChangeArrowheads="1"/>
          </p:cNvSpPr>
          <p:nvPr/>
        </p:nvSpPr>
        <p:spPr bwMode="auto">
          <a:xfrm>
            <a:off x="947342" y="4005026"/>
            <a:ext cx="2357173" cy="1107996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dirty="0">
                <a:latin typeface="Comic Sans MS" pitchFamily="66" charset="0"/>
                <a:ea typeface="굴림" pitchFamily="50" charset="-127"/>
              </a:rPr>
              <a:t>MOV AX, MIDSCORE</a:t>
            </a:r>
          </a:p>
          <a:p>
            <a:pPr>
              <a:spcBef>
                <a:spcPct val="50000"/>
              </a:spcBef>
            </a:pPr>
            <a:r>
              <a:rPr lang="en-US" altLang="ko-KR" sz="1200" dirty="0">
                <a:latin typeface="Comic Sans MS" pitchFamily="66" charset="0"/>
                <a:ea typeface="굴림" pitchFamily="50" charset="-127"/>
              </a:rPr>
              <a:t>MOV CX, FINALSCORE</a:t>
            </a:r>
          </a:p>
          <a:p>
            <a:pPr>
              <a:spcBef>
                <a:spcPct val="50000"/>
              </a:spcBef>
            </a:pPr>
            <a:r>
              <a:rPr lang="en-US" altLang="ko-KR" sz="1200" dirty="0">
                <a:latin typeface="Comic Sans MS" pitchFamily="66" charset="0"/>
                <a:ea typeface="굴림" pitchFamily="50" charset="-127"/>
              </a:rPr>
              <a:t>ADD AX, CX</a:t>
            </a:r>
          </a:p>
          <a:p>
            <a:pPr>
              <a:spcBef>
                <a:spcPct val="50000"/>
              </a:spcBef>
            </a:pPr>
            <a:r>
              <a:rPr lang="en-US" altLang="ko-KR" sz="1200" dirty="0">
                <a:latin typeface="Comic Sans MS" pitchFamily="66" charset="0"/>
                <a:ea typeface="굴림" pitchFamily="50" charset="-127"/>
              </a:rPr>
              <a:t>MOV TOTALSCORE, AX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49875D7A-97B9-488D-8572-E17D9A07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8946" y="4005026"/>
            <a:ext cx="2856621" cy="1107996"/>
          </a:xfrm>
          <a:prstGeom prst="rect">
            <a:avLst/>
          </a:prstGeom>
          <a:solidFill>
            <a:srgbClr val="FF9933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 dirty="0">
                <a:latin typeface="Comic Sans MS" pitchFamily="66" charset="0"/>
                <a:ea typeface="굴림" pitchFamily="50" charset="-127"/>
              </a:rPr>
              <a:t>00001111 10111111 01000101 11111000 00001111 10111111 01001101 11111000 00000011 10100001 01100110 10001001 01000101 11111010</a:t>
            </a: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684F9FAE-415A-8E40-F16C-D2293E9253CA}"/>
              </a:ext>
            </a:extLst>
          </p:cNvPr>
          <p:cNvSpPr/>
          <p:nvPr/>
        </p:nvSpPr>
        <p:spPr>
          <a:xfrm>
            <a:off x="3503691" y="5567881"/>
            <a:ext cx="1656784" cy="742384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어셈블러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1FC6DC7-C623-5213-3D8A-2EFAFFDFD2C8}"/>
              </a:ext>
            </a:extLst>
          </p:cNvPr>
          <p:cNvCxnSpPr/>
          <p:nvPr/>
        </p:nvCxnSpPr>
        <p:spPr>
          <a:xfrm>
            <a:off x="2544024" y="5353616"/>
            <a:ext cx="624689" cy="395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618CBF0-61D2-D048-0C5D-B77DC343E090}"/>
              </a:ext>
            </a:extLst>
          </p:cNvPr>
          <p:cNvCxnSpPr>
            <a:cxnSpLocks/>
          </p:cNvCxnSpPr>
          <p:nvPr/>
        </p:nvCxnSpPr>
        <p:spPr>
          <a:xfrm flipV="1">
            <a:off x="5288703" y="5257800"/>
            <a:ext cx="704691" cy="442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고급언어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특정한 컴퓨터의 구조나 프로세서에 무관하게</a:t>
            </a:r>
            <a:r>
              <a:rPr lang="en-US" altLang="ko-KR"/>
              <a:t>, </a:t>
            </a:r>
            <a:r>
              <a:rPr lang="ko-KR" altLang="en-US"/>
              <a:t>독립적으로 프로그램을 작성할 수 있는 언어</a:t>
            </a:r>
          </a:p>
          <a:p>
            <a:r>
              <a:rPr lang="en-US" altLang="ko-KR"/>
              <a:t>C, C++, JAVA, FORTRAN, PASCAL</a:t>
            </a:r>
          </a:p>
          <a:p>
            <a:r>
              <a:rPr lang="ko-KR" altLang="en-US"/>
              <a:t>컴파일러</a:t>
            </a:r>
            <a:r>
              <a:rPr lang="en-US" altLang="ko-KR"/>
              <a:t>: </a:t>
            </a:r>
            <a:r>
              <a:rPr lang="ko-KR" altLang="en-US"/>
              <a:t>고급 언어 문장을 기계어로 변환하는 프로그램</a:t>
            </a:r>
          </a:p>
        </p:txBody>
      </p:sp>
      <p:sp>
        <p:nvSpPr>
          <p:cNvPr id="406536" name="Rectangle 8"/>
          <p:cNvSpPr>
            <a:spLocks noChangeArrowheads="1"/>
          </p:cNvSpPr>
          <p:nvPr/>
        </p:nvSpPr>
        <p:spPr bwMode="auto">
          <a:xfrm>
            <a:off x="612649" y="4005024"/>
            <a:ext cx="3264216" cy="1107997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0">
            <a:noAutofit/>
          </a:bodyPr>
          <a:lstStyle/>
          <a:p>
            <a:r>
              <a:rPr lang="en-US" altLang="ko-KR" sz="1400" dirty="0" err="1">
                <a:latin typeface="Comic Sans MS" pitchFamily="66" charset="0"/>
                <a:ea typeface="굴림" pitchFamily="50" charset="-127"/>
              </a:rPr>
              <a:t>TotalScore</a:t>
            </a:r>
            <a:r>
              <a:rPr lang="en-US" altLang="ko-KR" sz="1400" dirty="0">
                <a:latin typeface="Comic Sans MS" pitchFamily="66" charset="0"/>
                <a:ea typeface="굴림" pitchFamily="50" charset="-127"/>
              </a:rPr>
              <a:t> = </a:t>
            </a:r>
            <a:r>
              <a:rPr lang="en-US" altLang="ko-KR" sz="1400" dirty="0" err="1">
                <a:latin typeface="Comic Sans MS" pitchFamily="66" charset="0"/>
                <a:ea typeface="굴림" pitchFamily="50" charset="-127"/>
              </a:rPr>
              <a:t>MidScore</a:t>
            </a:r>
            <a:r>
              <a:rPr lang="en-US" altLang="ko-KR" sz="1400" dirty="0">
                <a:latin typeface="Comic Sans MS" pitchFamily="66" charset="0"/>
                <a:ea typeface="굴림" pitchFamily="50" charset="-127"/>
              </a:rPr>
              <a:t> + </a:t>
            </a:r>
            <a:r>
              <a:rPr lang="en-US" altLang="ko-KR" sz="1400" dirty="0" err="1">
                <a:latin typeface="Comic Sans MS" pitchFamily="66" charset="0"/>
                <a:ea typeface="굴림" pitchFamily="50" charset="-127"/>
              </a:rPr>
              <a:t>FinalScore</a:t>
            </a:r>
            <a:r>
              <a:rPr lang="en-US" altLang="ko-KR" sz="1400" dirty="0">
                <a:latin typeface="Comic Sans MS" pitchFamily="66" charset="0"/>
                <a:ea typeface="굴림" pitchFamily="50" charset="-127"/>
              </a:rPr>
              <a:t>;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725D72D-82BA-97BB-B832-FFB34A4B0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8947" y="4005026"/>
            <a:ext cx="2585018" cy="1107996"/>
          </a:xfrm>
          <a:prstGeom prst="rect">
            <a:avLst/>
          </a:prstGeom>
          <a:solidFill>
            <a:srgbClr val="FF9933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 dirty="0">
                <a:latin typeface="Comic Sans MS" pitchFamily="66" charset="0"/>
                <a:ea typeface="굴림" pitchFamily="50" charset="-127"/>
              </a:rPr>
              <a:t>00001111 10111111 01000101 11111000 00001111 10111111 01001101 11111000 00000011 10100001 01100110 10001001 01000101 11111010</a:t>
            </a: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340FD133-BF16-38ED-4A83-3AFBC0D6C77F}"/>
              </a:ext>
            </a:extLst>
          </p:cNvPr>
          <p:cNvSpPr/>
          <p:nvPr/>
        </p:nvSpPr>
        <p:spPr>
          <a:xfrm>
            <a:off x="3409369" y="5551283"/>
            <a:ext cx="1656784" cy="742384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컴파일러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B45688F-363B-56F4-7AC3-24DACBBCCBC2}"/>
              </a:ext>
            </a:extLst>
          </p:cNvPr>
          <p:cNvCxnSpPr/>
          <p:nvPr/>
        </p:nvCxnSpPr>
        <p:spPr>
          <a:xfrm>
            <a:off x="2673405" y="5257800"/>
            <a:ext cx="624689" cy="395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46B1F9C-9615-121E-C7D2-BCBF9A402468}"/>
              </a:ext>
            </a:extLst>
          </p:cNvPr>
          <p:cNvCxnSpPr>
            <a:cxnSpLocks/>
          </p:cNvCxnSpPr>
          <p:nvPr/>
        </p:nvCxnSpPr>
        <p:spPr>
          <a:xfrm flipV="1">
            <a:off x="5288703" y="5257800"/>
            <a:ext cx="704691" cy="442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컴파일러</a:t>
            </a:r>
            <a:r>
              <a:rPr lang="en-US" altLang="ko-KR" dirty="0"/>
              <a:t>(compiler)</a:t>
            </a:r>
            <a:r>
              <a:rPr lang="ko-KR" altLang="en-US" dirty="0"/>
              <a:t>는 인간과 컴퓨터 사이의 통역이라 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AE1FF0-622B-A524-15D7-BE79EFC4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71" y="2114255"/>
            <a:ext cx="5513561" cy="442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46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언어의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5C434-D0F0-4FAB-9EF3-C7D4F4BA18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u="none" strike="noStrike" baseline="0" dirty="0">
                <a:latin typeface="YDVYGOStd32"/>
              </a:rPr>
              <a:t>기계어</a:t>
            </a:r>
            <a:r>
              <a:rPr lang="en-US" altLang="ko-KR" b="0" i="0" u="none" strike="noStrike" baseline="0" dirty="0">
                <a:latin typeface="YDVYGOStd32"/>
              </a:rPr>
              <a:t>(machine language)</a:t>
            </a:r>
          </a:p>
          <a:p>
            <a:pPr algn="l"/>
            <a:r>
              <a:rPr lang="ko-KR" altLang="en-US" b="0" i="0" u="none" strike="noStrike" baseline="0" dirty="0">
                <a:latin typeface="YDVYGOStd32"/>
              </a:rPr>
              <a:t>어셈블리 언어</a:t>
            </a:r>
            <a:r>
              <a:rPr lang="en-US" altLang="ko-KR" b="0" i="0" u="none" strike="noStrike" baseline="0" dirty="0">
                <a:latin typeface="YDVYGOStd32"/>
              </a:rPr>
              <a:t>(assembly language)</a:t>
            </a:r>
          </a:p>
          <a:p>
            <a:pPr algn="l"/>
            <a:r>
              <a:rPr lang="ko-KR" altLang="en-US" b="0" i="0" u="none" strike="noStrike" baseline="0" dirty="0">
                <a:latin typeface="YDVYGOStd32"/>
              </a:rPr>
              <a:t>고급 언어</a:t>
            </a:r>
            <a:r>
              <a:rPr lang="en-US" altLang="ko-KR" b="0" i="0" u="none" strike="noStrike" baseline="0" dirty="0">
                <a:latin typeface="YDVYGOStd32"/>
              </a:rPr>
              <a:t>(high-level language)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40" y="2955702"/>
            <a:ext cx="6456449" cy="370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0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언어의 소개</a:t>
            </a:r>
            <a:endParaRPr lang="en-US" altLang="ko-KR" dirty="0"/>
          </a:p>
        </p:txBody>
      </p:sp>
      <p:sp>
        <p:nvSpPr>
          <p:cNvPr id="4126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1970</a:t>
            </a:r>
            <a:r>
              <a:rPr lang="ko-KR" altLang="en-US" dirty="0"/>
              <a:t>년대 초 </a:t>
            </a:r>
            <a:r>
              <a:rPr lang="en-US" altLang="ko-KR" dirty="0"/>
              <a:t>AT&amp;T</a:t>
            </a:r>
            <a:r>
              <a:rPr lang="ko-KR" altLang="en-US" dirty="0"/>
              <a:t>의 </a:t>
            </a:r>
            <a:r>
              <a:rPr lang="en-US" altLang="ko-KR" dirty="0"/>
              <a:t>Dennis Ritchie </a:t>
            </a:r>
            <a:r>
              <a:rPr lang="ko-KR" altLang="en-US" dirty="0"/>
              <a:t>에 의하여 개발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언어</a:t>
            </a:r>
            <a:r>
              <a:rPr lang="en-US" altLang="ko-KR" dirty="0"/>
              <a:t>-&gt;C</a:t>
            </a:r>
            <a:r>
              <a:rPr lang="ko-KR" altLang="en-US" dirty="0"/>
              <a:t>언어</a:t>
            </a:r>
          </a:p>
          <a:p>
            <a:r>
              <a:rPr lang="en-US" altLang="ko-KR" dirty="0"/>
              <a:t>UNIX </a:t>
            </a:r>
            <a:r>
              <a:rPr lang="ko-KR" altLang="en-US" dirty="0"/>
              <a:t>운영 체제 개발에 필요해서 만들어짐</a:t>
            </a:r>
          </a:p>
          <a:p>
            <a:r>
              <a:rPr lang="ko-KR" altLang="en-US" dirty="0"/>
              <a:t>처음부터 전문가용 언어로 출발</a:t>
            </a:r>
          </a:p>
          <a:p>
            <a:endParaRPr lang="ko-KR" altLang="en-US" dirty="0"/>
          </a:p>
        </p:txBody>
      </p:sp>
      <p:sp>
        <p:nvSpPr>
          <p:cNvPr id="412684" name="Rectangle 12"/>
          <p:cNvSpPr>
            <a:spLocks noChangeArrowheads="1"/>
          </p:cNvSpPr>
          <p:nvPr/>
        </p:nvSpPr>
        <p:spPr bwMode="auto">
          <a:xfrm>
            <a:off x="0" y="2566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85" y="3420030"/>
            <a:ext cx="6743700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컴퓨터는 </a:t>
            </a:r>
            <a:r>
              <a:rPr lang="ko-KR" altLang="en-US" dirty="0">
                <a:solidFill>
                  <a:srgbClr val="FF0000"/>
                </a:solidFill>
              </a:rPr>
              <a:t>범용적인 기계이다</a:t>
            </a:r>
            <a:r>
              <a:rPr lang="en-US" altLang="ko-KR" dirty="0"/>
              <a:t>. -&gt; </a:t>
            </a:r>
            <a:r>
              <a:rPr lang="ko-KR" altLang="en-US" dirty="0"/>
              <a:t>컴퓨터를 사용하여 많은 작업을 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컴퓨터를 범용적으로 만드는 것은 바로 </a:t>
            </a:r>
            <a:r>
              <a:rPr lang="ko-KR" altLang="en-US" dirty="0">
                <a:solidFill>
                  <a:srgbClr val="FF0000"/>
                </a:solidFill>
              </a:rPr>
              <a:t>프로그램</a:t>
            </a:r>
            <a:r>
              <a:rPr lang="ko-KR" altLang="en-US" dirty="0"/>
              <a:t>이라는 개념을 사용하기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7E0F8F-2F74-FA3C-628B-519DEC822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50" y="2965113"/>
            <a:ext cx="4878406" cy="246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93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</a:t>
            </a:r>
            <a:r>
              <a:rPr lang="ko-KR" altLang="en-US"/>
              <a:t>언어의 버전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 &amp; R C (K&amp;R: Kernighan and Ritchie)</a:t>
            </a:r>
          </a:p>
          <a:p>
            <a:pPr lvl="1"/>
            <a:r>
              <a:rPr lang="en-US" altLang="ko-KR" dirty="0"/>
              <a:t>1978</a:t>
            </a:r>
            <a:r>
              <a:rPr lang="ko-KR" altLang="en-US" dirty="0"/>
              <a:t>년 </a:t>
            </a:r>
            <a:r>
              <a:rPr lang="ko-KR" altLang="en-US" dirty="0">
                <a:latin typeface="Arial"/>
              </a:rPr>
              <a:t>“</a:t>
            </a:r>
            <a:r>
              <a:rPr lang="en-US" altLang="ko-KR" dirty="0"/>
              <a:t>C Programming Language</a:t>
            </a:r>
            <a:r>
              <a:rPr lang="en-US" altLang="ko-KR" dirty="0">
                <a:latin typeface="Arial"/>
              </a:rPr>
              <a:t>“</a:t>
            </a:r>
            <a:r>
              <a:rPr lang="en-US" altLang="ko-KR" dirty="0"/>
              <a:t> </a:t>
            </a:r>
            <a:r>
              <a:rPr lang="ko-KR" altLang="en-US" dirty="0"/>
              <a:t>책 출간</a:t>
            </a:r>
          </a:p>
          <a:p>
            <a:pPr lvl="1"/>
            <a:r>
              <a:rPr lang="ko-KR" altLang="en-US" dirty="0"/>
              <a:t>비공식적인 명세서 역할</a:t>
            </a:r>
          </a:p>
          <a:p>
            <a:r>
              <a:rPr lang="en-US" altLang="ko-KR" dirty="0"/>
              <a:t>ANSI C</a:t>
            </a:r>
          </a:p>
          <a:p>
            <a:pPr lvl="1"/>
            <a:r>
              <a:rPr lang="en-US" altLang="ko-KR" dirty="0"/>
              <a:t>1983</a:t>
            </a:r>
            <a:r>
              <a:rPr lang="ko-KR" altLang="en-US" dirty="0"/>
              <a:t>년 </a:t>
            </a:r>
            <a:r>
              <a:rPr lang="en-US" altLang="ko-KR" dirty="0"/>
              <a:t>ANSI(American National Standards Institute)</a:t>
            </a:r>
            <a:r>
              <a:rPr lang="ko-KR" altLang="en-US" dirty="0"/>
              <a:t>는 </a:t>
            </a:r>
            <a:r>
              <a:rPr lang="en-US" altLang="ko-KR" dirty="0"/>
              <a:t>X3J11</a:t>
            </a:r>
            <a:r>
              <a:rPr lang="ko-KR" altLang="en-US" dirty="0"/>
              <a:t>이라는 위원회에 의한 표준 </a:t>
            </a:r>
          </a:p>
          <a:p>
            <a:r>
              <a:rPr lang="en-US" altLang="ko-KR" dirty="0"/>
              <a:t>C99</a:t>
            </a:r>
          </a:p>
          <a:p>
            <a:pPr lvl="1"/>
            <a:r>
              <a:rPr lang="en-US" altLang="ko-KR" dirty="0"/>
              <a:t>1999</a:t>
            </a:r>
            <a:r>
              <a:rPr lang="ko-KR" altLang="en-US" dirty="0"/>
              <a:t>년에 </a:t>
            </a:r>
            <a:r>
              <a:rPr lang="en-US" altLang="ko-KR" dirty="0"/>
              <a:t>ISO</a:t>
            </a:r>
            <a:r>
              <a:rPr lang="ko-KR" altLang="en-US" dirty="0"/>
              <a:t>에 의한 표준</a:t>
            </a:r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에서 사용되는 특징 추가</a:t>
            </a:r>
          </a:p>
          <a:p>
            <a:pPr lvl="1"/>
            <a:r>
              <a:rPr lang="ko-KR" altLang="en-US" dirty="0"/>
              <a:t>점차 많은 컴파일러에서 지원</a:t>
            </a:r>
            <a:endParaRPr lang="en-US" altLang="ko-KR" dirty="0"/>
          </a:p>
          <a:p>
            <a:r>
              <a:rPr lang="en-US" altLang="ko-KR" dirty="0"/>
              <a:t>C11, C17, C18, C23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</a:t>
            </a:r>
            <a:r>
              <a:rPr lang="ko-KR" altLang="en-US"/>
              <a:t>언어의 특징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간결하다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효율적이다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언어는 하드웨어를 직접 제어하는 하는 </a:t>
            </a:r>
            <a:r>
              <a:rPr lang="ko-KR" altLang="en-US" dirty="0" err="1"/>
              <a:t>저수준의</a:t>
            </a:r>
            <a:r>
              <a:rPr lang="ko-KR" altLang="en-US" dirty="0"/>
              <a:t> 프로그래밍도 가능하고 고수준의 프로그래밍도 가능하다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언어는 </a:t>
            </a:r>
            <a:r>
              <a:rPr lang="ko-KR" altLang="en-US" dirty="0" err="1"/>
              <a:t>이식성</a:t>
            </a:r>
            <a:r>
              <a:rPr lang="en-US" altLang="ko-KR" dirty="0"/>
              <a:t>(portability)</a:t>
            </a:r>
            <a:r>
              <a:rPr lang="ko-KR" altLang="en-US" dirty="0"/>
              <a:t>이 뛰어나다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언어를 이해하면 컴퓨터 하드웨어가 어떻게 동작하는 지를 이해할 수 있다</a:t>
            </a:r>
            <a:r>
              <a:rPr lang="en-US" altLang="ko-KR" dirty="0"/>
              <a:t>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</a:t>
            </a:r>
            <a:r>
              <a:rPr lang="ko-KR" altLang="en-US"/>
              <a:t>언어의 특징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16" y="1884516"/>
            <a:ext cx="6715125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BDCC4-91A9-493F-8372-612B78D0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언어의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C9241B-2E40-48BC-A481-7E8DF0EAA77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YDVYMjOStd32"/>
              </a:rPr>
              <a:t>초보자가 배우기가 어렵다는 것이다</a:t>
            </a:r>
            <a:r>
              <a:rPr lang="en-US" altLang="ko-KR" sz="1800" b="0" i="0" u="none" strike="noStrike" baseline="0" dirty="0">
                <a:latin typeface="YDVYMjOStd32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latin typeface="YDVYMjOStd32"/>
              </a:rPr>
              <a:t>하드웨어를 제어하기 위하여 꼭 필요한 요소인 포인터 등을 잘못 사용하는 경우가 많다</a:t>
            </a:r>
            <a:r>
              <a:rPr lang="en-US" altLang="ko-KR" sz="1800" b="0" i="0" u="none" strike="noStrike" baseline="0" dirty="0">
                <a:latin typeface="YDVYMjOStd32"/>
              </a:rPr>
              <a:t>.</a:t>
            </a:r>
            <a:endParaRPr lang="ko-KR" altLang="en-US" dirty="0"/>
          </a:p>
        </p:txBody>
      </p:sp>
      <p:pic>
        <p:nvPicPr>
          <p:cNvPr id="5122" name="Picture 2" descr="A collection of memes, people, food and other artifacts fr… | Flickr">
            <a:extLst>
              <a:ext uri="{FF2B5EF4-FFF2-40B4-BE49-F238E27FC236}">
                <a16:creationId xmlns:a16="http://schemas.microsoft.com/office/drawing/2014/main" id="{211A9A4A-E9B3-C98B-C279-1967DC9DA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37" y="2706798"/>
            <a:ext cx="2368381" cy="320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23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앞으로도 </a:t>
            </a:r>
            <a:r>
              <a:rPr lang="en-US" altLang="ko-KR" dirty="0"/>
              <a:t>C</a:t>
            </a:r>
            <a:r>
              <a:rPr lang="ko-KR" altLang="en-US" dirty="0"/>
              <a:t>언어는 사용될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280354-A270-410F-8CAE-C489FE32F88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73306"/>
            <a:ext cx="8153400" cy="4495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C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언어는 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C++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와 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JAVA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의 공통적인 부분이다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. </a:t>
            </a:r>
          </a:p>
          <a:p>
            <a:pPr>
              <a:buFontTx/>
              <a:buChar char="•"/>
            </a:pP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실행 속도가 중요한 프로그램은 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C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언어로 구현된다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. </a:t>
            </a:r>
          </a:p>
          <a:p>
            <a:pPr>
              <a:buFontTx/>
              <a:buChar char="•"/>
            </a:pPr>
            <a:r>
              <a:rPr lang="ko-KR" altLang="en-US" sz="2000" b="1" dirty="0" err="1">
                <a:latin typeface="새굴림" pitchFamily="18" charset="-127"/>
                <a:ea typeface="새굴림" pitchFamily="18" charset="-127"/>
              </a:rPr>
              <a:t>엠베디드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 시스템에서는 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C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언어가 많이 사용된다</a:t>
            </a:r>
            <a:endParaRPr lang="ko-KR" altLang="en-US" dirty="0"/>
          </a:p>
        </p:txBody>
      </p:sp>
      <p:sp>
        <p:nvSpPr>
          <p:cNvPr id="415751" name="Text Box 7"/>
          <p:cNvSpPr txBox="1">
            <a:spLocks noChangeArrowheads="1"/>
          </p:cNvSpPr>
          <p:nvPr/>
        </p:nvSpPr>
        <p:spPr bwMode="auto">
          <a:xfrm>
            <a:off x="1311275" y="4085198"/>
            <a:ext cx="3260725" cy="1465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i="1" dirty="0" err="1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엠베디드</a:t>
            </a:r>
            <a:r>
              <a:rPr lang="ko-KR" altLang="en-US" i="1" dirty="0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 시스템</a:t>
            </a:r>
            <a:r>
              <a:rPr lang="en-US" altLang="ko-KR" i="1" dirty="0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: </a:t>
            </a:r>
            <a:r>
              <a:rPr lang="ko-KR" altLang="en-US" i="1" dirty="0" err="1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엠베디드</a:t>
            </a:r>
            <a:r>
              <a:rPr lang="ko-KR" altLang="en-US" i="1" dirty="0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 시스템이란 특수 목적의 시스템으로 컴퓨터가 장치 안에 </a:t>
            </a:r>
            <a:r>
              <a:rPr lang="en-US" altLang="ko-KR" i="1" dirty="0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MP3 </a:t>
            </a:r>
            <a:r>
              <a:rPr lang="ko-KR" altLang="en-US" i="1" dirty="0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플레이어</a:t>
            </a:r>
            <a:r>
              <a:rPr lang="en-US" altLang="ko-KR" i="1" dirty="0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i="1" dirty="0" err="1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핸드폰등이</a:t>
            </a:r>
            <a:r>
              <a:rPr lang="ko-KR" altLang="en-US" i="1" dirty="0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 여기에 속한다</a:t>
            </a:r>
            <a:r>
              <a:rPr lang="en-US" altLang="ko-KR" i="1" dirty="0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348" y="2949384"/>
            <a:ext cx="2676525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알고리즘</a:t>
            </a:r>
          </a:p>
        </p:txBody>
      </p:sp>
      <p:sp>
        <p:nvSpPr>
          <p:cNvPr id="416771" name="Text Box 3"/>
          <p:cNvSpPr txBox="1">
            <a:spLocks noChangeArrowheads="1"/>
          </p:cNvSpPr>
          <p:nvPr/>
        </p:nvSpPr>
        <p:spPr bwMode="auto">
          <a:xfrm>
            <a:off x="846138" y="1682750"/>
            <a:ext cx="43021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000" b="1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Q) </a:t>
            </a:r>
            <a:r>
              <a:rPr lang="ko-KR" altLang="en-US" sz="2000" b="1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오븐의 사용법만 배우고 음식 재료만 있으면 누구나 요리가 가능한가</a:t>
            </a:r>
            <a:r>
              <a:rPr lang="en-US" altLang="ko-KR" sz="2000" b="1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?</a:t>
            </a:r>
          </a:p>
        </p:txBody>
      </p:sp>
      <p:sp>
        <p:nvSpPr>
          <p:cNvPr id="416772" name="Text Box 4"/>
          <p:cNvSpPr txBox="1">
            <a:spLocks noChangeArrowheads="1"/>
          </p:cNvSpPr>
          <p:nvPr/>
        </p:nvSpPr>
        <p:spPr bwMode="auto">
          <a:xfrm>
            <a:off x="1155700" y="28067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A) 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요리법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(recipe)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을 알아야 한다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63" y="2597181"/>
            <a:ext cx="3295650" cy="2533650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C980E1B7-E180-4759-A55C-2D3CDB4B786B}"/>
              </a:ext>
            </a:extLst>
          </p:cNvPr>
          <p:cNvSpPr/>
          <p:nvPr/>
        </p:nvSpPr>
        <p:spPr>
          <a:xfrm>
            <a:off x="7037294" y="5130831"/>
            <a:ext cx="1228165" cy="803804"/>
          </a:xfrm>
          <a:prstGeom prst="wedgeRoundRectCallout">
            <a:avLst>
              <a:gd name="adj1" fmla="val -40541"/>
              <a:gd name="adj2" fmla="val -713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컴퓨터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9EDCCE8B-5B3D-4E02-B224-F99235FEB18C}"/>
              </a:ext>
            </a:extLst>
          </p:cNvPr>
          <p:cNvSpPr/>
          <p:nvPr/>
        </p:nvSpPr>
        <p:spPr>
          <a:xfrm>
            <a:off x="6796088" y="1711170"/>
            <a:ext cx="1228165" cy="803804"/>
          </a:xfrm>
          <a:prstGeom prst="wedgeRoundRectCallout">
            <a:avLst>
              <a:gd name="adj1" fmla="val 335"/>
              <a:gd name="adj2" fmla="val 747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알고리즘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CA452-58B6-4909-B121-86D37434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3B9001-03C4-4C13-A470-BBF5035F61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알고리즘</a:t>
            </a:r>
            <a:r>
              <a:rPr lang="en-US" altLang="ko-KR" dirty="0">
                <a:solidFill>
                  <a:schemeClr val="tx2"/>
                </a:solidFill>
              </a:rPr>
              <a:t>(algorithm</a:t>
            </a:r>
            <a:r>
              <a:rPr lang="en-US" altLang="ko-KR" dirty="0"/>
              <a:t>): </a:t>
            </a:r>
            <a:r>
              <a:rPr lang="ko-KR" altLang="en-US" sz="1800" b="0" i="0" u="none" strike="noStrike" baseline="0" dirty="0">
                <a:latin typeface="YDVYMjOStd32"/>
              </a:rPr>
              <a:t>문제를 풀기 위하여 컴퓨터가 수행하여야 할 단계적인 절차를 기술한 것</a:t>
            </a:r>
            <a:endParaRPr lang="en-US" altLang="ko-KR" sz="1800" b="0" i="0" u="none" strike="noStrike" baseline="0" dirty="0">
              <a:latin typeface="YDVYMjOStd32"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sz="1800" b="0" i="0" u="none" strike="noStrike" baseline="0" dirty="0">
                <a:latin typeface="YDVYMjOStd32"/>
              </a:rPr>
              <a:t>전화번호부에서 특정한 사람</a:t>
            </a:r>
            <a:r>
              <a:rPr lang="en-US" altLang="ko-KR" sz="1800" b="0" i="0" u="none" strike="noStrike" baseline="0" dirty="0">
                <a:latin typeface="YDVYMjOStd32"/>
              </a:rPr>
              <a:t>(</a:t>
            </a:r>
            <a:r>
              <a:rPr lang="ko-KR" altLang="en-US" sz="1800" b="0" i="0" u="none" strike="noStrike" baseline="0" dirty="0">
                <a:latin typeface="YDVYMjOStd32"/>
              </a:rPr>
              <a:t>박철수라고 가정하자</a:t>
            </a:r>
            <a:r>
              <a:rPr lang="en-US" altLang="ko-KR" sz="1800" b="0" i="0" u="none" strike="noStrike" baseline="0" dirty="0">
                <a:latin typeface="YDVYMjOStd32"/>
              </a:rPr>
              <a:t>)</a:t>
            </a:r>
            <a:r>
              <a:rPr lang="ko-KR" altLang="en-US" sz="1800" b="0" i="0" u="none" strike="noStrike" baseline="0" dirty="0">
                <a:latin typeface="YDVYMjOStd32"/>
              </a:rPr>
              <a:t>의 전화번호를 찾는 문제를 생각하여 보자</a:t>
            </a:r>
            <a:r>
              <a:rPr lang="en-US" altLang="ko-KR" sz="1800" b="0" i="0" u="none" strike="noStrike" baseline="0" dirty="0">
                <a:latin typeface="YDVYMjOStd32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DD6340-F451-4E09-82A2-23D1E992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97" y="3058365"/>
            <a:ext cx="2857500" cy="2695575"/>
          </a:xfrm>
          <a:prstGeom prst="rect">
            <a:avLst/>
          </a:prstGeom>
        </p:spPr>
      </p:pic>
      <p:pic>
        <p:nvPicPr>
          <p:cNvPr id="8200" name="Picture 8" descr="1,083 Phonebook Photos - Free &amp; Royalty-Free Stock Photos from Dreamstime">
            <a:extLst>
              <a:ext uri="{FF2B5EF4-FFF2-40B4-BE49-F238E27FC236}">
                <a16:creationId xmlns:a16="http://schemas.microsoft.com/office/drawing/2014/main" id="{BC132457-A37F-47E6-93F9-E7F26FD9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3651157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35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빵을 만드는 알고리즘</a:t>
            </a:r>
          </a:p>
        </p:txBody>
      </p:sp>
      <p:sp>
        <p:nvSpPr>
          <p:cNvPr id="417810" name="Rectangle 18"/>
          <p:cNvSpPr>
            <a:spLocks noChangeArrowheads="1"/>
          </p:cNvSpPr>
          <p:nvPr/>
        </p:nvSpPr>
        <p:spPr bwMode="auto">
          <a:xfrm>
            <a:off x="0" y="2914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417809" name="_x73705184"/>
          <p:cNvSpPr>
            <a:spLocks noChangeArrowheads="1"/>
          </p:cNvSpPr>
          <p:nvPr/>
        </p:nvSpPr>
        <p:spPr bwMode="auto">
          <a:xfrm>
            <a:off x="801595" y="1736309"/>
            <a:ext cx="6064250" cy="1419225"/>
          </a:xfrm>
          <a:prstGeom prst="rect">
            <a:avLst/>
          </a:prstGeom>
          <a:solidFill>
            <a:srgbClr val="FFFFCC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just" eaLnBrk="1" hangingPunct="1"/>
            <a:r>
              <a:rPr lang="ko-KR" altLang="en-US" sz="1600">
                <a:solidFill>
                  <a:srgbClr val="000000"/>
                </a:solidFill>
                <a:ea typeface="굴림" pitchFamily="50" charset="-127"/>
              </a:rPr>
              <a:t>① 빈 그릇을 준비한다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. </a:t>
            </a:r>
            <a:endParaRPr lang="en-US" altLang="ko-KR" sz="1600">
              <a:ea typeface="굴림" pitchFamily="50" charset="-127"/>
            </a:endParaRPr>
          </a:p>
          <a:p>
            <a:pPr algn="just"/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② </a:t>
            </a:r>
            <a:r>
              <a:rPr lang="ko-KR" altLang="en-US" sz="1600">
                <a:solidFill>
                  <a:srgbClr val="000000"/>
                </a:solidFill>
                <a:ea typeface="굴림" pitchFamily="50" charset="-127"/>
              </a:rPr>
              <a:t>이스트를 밀가루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ko-KR" altLang="en-US" sz="1600">
                <a:solidFill>
                  <a:srgbClr val="000000"/>
                </a:solidFill>
                <a:ea typeface="굴림" pitchFamily="50" charset="-127"/>
              </a:rPr>
              <a:t>우유에 넣고 저어준다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. </a:t>
            </a:r>
            <a:endParaRPr lang="en-US" altLang="ko-KR" sz="1600">
              <a:ea typeface="굴림" pitchFamily="50" charset="-127"/>
            </a:endParaRPr>
          </a:p>
          <a:p>
            <a:pPr algn="just"/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③ </a:t>
            </a:r>
            <a:r>
              <a:rPr lang="ko-KR" altLang="en-US" sz="1600">
                <a:solidFill>
                  <a:srgbClr val="000000"/>
                </a:solidFill>
                <a:ea typeface="굴림" pitchFamily="50" charset="-127"/>
              </a:rPr>
              <a:t>버터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ko-KR" altLang="en-US" sz="1600">
                <a:solidFill>
                  <a:srgbClr val="000000"/>
                </a:solidFill>
                <a:ea typeface="굴림" pitchFamily="50" charset="-127"/>
              </a:rPr>
              <a:t>설탕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ko-KR" altLang="en-US" sz="1600">
                <a:solidFill>
                  <a:srgbClr val="000000"/>
                </a:solidFill>
                <a:ea typeface="굴림" pitchFamily="50" charset="-127"/>
              </a:rPr>
              <a:t>계란을 추가로 넣고 섞는다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.</a:t>
            </a:r>
            <a:endParaRPr lang="en-US" altLang="ko-KR" sz="1600">
              <a:ea typeface="굴림" pitchFamily="50" charset="-127"/>
            </a:endParaRPr>
          </a:p>
          <a:p>
            <a:pPr algn="just"/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④ </a:t>
            </a:r>
            <a:r>
              <a:rPr lang="ko-KR" altLang="en-US" sz="1600">
                <a:solidFill>
                  <a:srgbClr val="000000"/>
                </a:solidFill>
                <a:ea typeface="굴림" pitchFamily="50" charset="-127"/>
              </a:rPr>
              <a:t>따뜻한 곳에 놓아두어 발효시킨다</a:t>
            </a:r>
            <a:endParaRPr lang="ko-KR" altLang="en-US" sz="1600">
              <a:ea typeface="굴림" pitchFamily="50" charset="-127"/>
            </a:endParaRPr>
          </a:p>
          <a:p>
            <a:pPr algn="just"/>
            <a:r>
              <a:rPr lang="ko-KR" altLang="en-US" sz="1600">
                <a:solidFill>
                  <a:srgbClr val="000000"/>
                </a:solidFill>
                <a:ea typeface="굴림" pitchFamily="50" charset="-127"/>
              </a:rPr>
              <a:t>⑤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170~180</a:t>
            </a:r>
            <a:r>
              <a:rPr lang="ko-KR" altLang="en-US" sz="1600">
                <a:solidFill>
                  <a:srgbClr val="000000"/>
                </a:solidFill>
                <a:ea typeface="굴림" pitchFamily="50" charset="-127"/>
              </a:rPr>
              <a:t>도의 오븐에서 굽는다 </a:t>
            </a:r>
            <a:endParaRPr lang="ko-KR" altLang="en-US" sz="1600"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3576638"/>
            <a:ext cx="842962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946774-FFCF-4B68-A8C4-30F35794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까지의 합을 구하는 알고리즘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314089F-D0D6-48F2-9188-C2FB0419801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①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까지의 숫자를 직접 하나씩 더한다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1 + 2 + 3 + ... + 10 = 55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② </a:t>
            </a:r>
            <a:r>
              <a:rPr lang="ko-KR" altLang="en-US" dirty="0"/>
              <a:t>두수의 합이 </a:t>
            </a:r>
            <a:r>
              <a:rPr lang="en-US" altLang="ko-KR" dirty="0"/>
              <a:t>10</a:t>
            </a:r>
            <a:r>
              <a:rPr lang="ko-KR" altLang="en-US" dirty="0"/>
              <a:t>이 되도록 숫자들을 </a:t>
            </a:r>
            <a:r>
              <a:rPr lang="ko-KR" altLang="en-US" dirty="0" err="1"/>
              <a:t>그룹핑하여</a:t>
            </a:r>
            <a:r>
              <a:rPr lang="ko-KR" altLang="en-US" dirty="0"/>
              <a:t> 그룹의 개수에 </a:t>
            </a:r>
            <a:r>
              <a:rPr lang="en-US" altLang="ko-KR" dirty="0"/>
              <a:t>10</a:t>
            </a:r>
            <a:r>
              <a:rPr lang="ko-KR" altLang="en-US" dirty="0"/>
              <a:t>을 곱하고 남은 숫자 </a:t>
            </a:r>
            <a:r>
              <a:rPr lang="en-US" altLang="ko-KR" dirty="0"/>
              <a:t>5</a:t>
            </a:r>
            <a:r>
              <a:rPr lang="ko-KR" altLang="en-US" dirty="0"/>
              <a:t>를 더한다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③ </a:t>
            </a:r>
            <a:r>
              <a:rPr lang="ko-KR" altLang="en-US" dirty="0"/>
              <a:t>공식을 이용하여 계산할 수도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10(1+10)/2=55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34C0DD-1F82-4FCE-95D9-5F271C141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6" y="3429000"/>
            <a:ext cx="4423242" cy="1685872"/>
          </a:xfrm>
          <a:prstGeom prst="rect">
            <a:avLst/>
          </a:prstGeom>
        </p:spPr>
      </p:pic>
      <p:pic>
        <p:nvPicPr>
          <p:cNvPr id="6146" name="Picture 2" descr="Carl Friedrich Gauss - Wikipedia">
            <a:extLst>
              <a:ext uri="{FF2B5EF4-FFF2-40B4-BE49-F238E27FC236}">
                <a16:creationId xmlns:a16="http://schemas.microsoft.com/office/drawing/2014/main" id="{70262341-6F27-414F-B4D0-98E1D4CD2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406" y="3429000"/>
            <a:ext cx="1360782" cy="17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알고리즘의 기술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65931" y="1701830"/>
            <a:ext cx="8212138" cy="4152900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자연어</a:t>
            </a:r>
            <a:r>
              <a:rPr lang="en-US" altLang="ko-KR" dirty="0">
                <a:solidFill>
                  <a:srgbClr val="FF0000"/>
                </a:solidFill>
              </a:rPr>
              <a:t>(natural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language)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순서도</a:t>
            </a:r>
            <a:r>
              <a:rPr lang="en-US" altLang="ko-KR" dirty="0">
                <a:solidFill>
                  <a:srgbClr val="FF0000"/>
                </a:solidFill>
              </a:rPr>
              <a:t>(flowchart)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의사 코드</a:t>
            </a:r>
            <a:r>
              <a:rPr lang="en-US" altLang="ko-KR" dirty="0">
                <a:solidFill>
                  <a:srgbClr val="FF0000"/>
                </a:solidFill>
              </a:rPr>
              <a:t>(pseudo-code)</a:t>
            </a:r>
            <a:endParaRPr lang="en-US" altLang="ko-KR" dirty="0"/>
          </a:p>
        </p:txBody>
      </p:sp>
      <p:sp>
        <p:nvSpPr>
          <p:cNvPr id="420873" name="Rectangle 9"/>
          <p:cNvSpPr>
            <a:spLocks noChangeArrowheads="1"/>
          </p:cNvSpPr>
          <p:nvPr/>
        </p:nvSpPr>
        <p:spPr bwMode="auto">
          <a:xfrm>
            <a:off x="0" y="2305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420875" name="Rectangle 11"/>
          <p:cNvSpPr>
            <a:spLocks noChangeArrowheads="1"/>
          </p:cNvSpPr>
          <p:nvPr/>
        </p:nvSpPr>
        <p:spPr bwMode="auto">
          <a:xfrm>
            <a:off x="0" y="243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210DF-9152-48D8-AB7E-B9B33D77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09" y="3305175"/>
            <a:ext cx="425767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5A956B2-3C80-4B84-A70D-EA1F56D9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만약 컴퓨터에 프로그램이 없다면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EAC40A-96AF-41B9-8EC6-50D71F3234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u="none" strike="noStrike" baseline="0" dirty="0">
                <a:latin typeface="YDVYMjOStd32"/>
              </a:rPr>
              <a:t>컴퓨터 하드웨어만 있고 프로그램이 없다면 컴퓨터는 그저 약간의 열과 소음을 발생하는 쓸모없는 기계에 불과하다</a:t>
            </a:r>
            <a:r>
              <a:rPr lang="en-US" altLang="ko-KR" b="0" i="0" u="none" strike="noStrike" baseline="0" dirty="0">
                <a:latin typeface="YDVYMjOStd32"/>
              </a:rPr>
              <a:t>.</a:t>
            </a:r>
          </a:p>
          <a:p>
            <a:pPr algn="l"/>
            <a:r>
              <a:rPr lang="ko-KR" altLang="en-US" b="0" i="0" u="none" strike="noStrike" baseline="0" dirty="0">
                <a:latin typeface="YDVYMjOStd32"/>
              </a:rPr>
              <a:t>“</a:t>
            </a:r>
            <a:r>
              <a:rPr lang="ko-KR" altLang="en-US" b="0" i="0" u="none" strike="noStrike" baseline="0" dirty="0" err="1">
                <a:latin typeface="YDVYMjOStd32"/>
              </a:rPr>
              <a:t>윈도우즈”와</a:t>
            </a:r>
            <a:r>
              <a:rPr lang="ko-KR" altLang="en-US" b="0" i="0" u="none" strike="noStrike" baseline="0" dirty="0">
                <a:latin typeface="YDVYMjOStd32"/>
              </a:rPr>
              <a:t> 같은 운영 체제를 설치하고 추가로 여러가지 응용 프로그램을 설치해야만 비로소 유용하게 된다</a:t>
            </a:r>
            <a:r>
              <a:rPr lang="en-US" altLang="ko-KR" b="0" i="0" u="none" strike="noStrike" baseline="0" dirty="0">
                <a:latin typeface="YDVYMjOStd32"/>
              </a:rPr>
              <a:t>. </a:t>
            </a:r>
            <a:endParaRPr lang="ko-KR" altLang="en-US" sz="2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90F482-4234-4134-94E7-746D1DE55826}"/>
              </a:ext>
            </a:extLst>
          </p:cNvPr>
          <p:cNvSpPr/>
          <p:nvPr/>
        </p:nvSpPr>
        <p:spPr>
          <a:xfrm>
            <a:off x="2644588" y="3429000"/>
            <a:ext cx="2805953" cy="42582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BF966C-8EE7-4346-93B6-6CFE35D0EAEA}"/>
              </a:ext>
            </a:extLst>
          </p:cNvPr>
          <p:cNvSpPr/>
          <p:nvPr/>
        </p:nvSpPr>
        <p:spPr>
          <a:xfrm>
            <a:off x="2644588" y="4260476"/>
            <a:ext cx="2805953" cy="425824"/>
          </a:xfrm>
          <a:prstGeom prst="roundRect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애플리케이션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82AC730-89AD-4A32-89FB-ABCEF05F0BBC}"/>
              </a:ext>
            </a:extLst>
          </p:cNvPr>
          <p:cNvSpPr/>
          <p:nvPr/>
        </p:nvSpPr>
        <p:spPr>
          <a:xfrm>
            <a:off x="2644587" y="5091952"/>
            <a:ext cx="2805953" cy="42582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운영 체제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5D9EC1-6E01-45C7-8A3E-4FBCE1634B05}"/>
              </a:ext>
            </a:extLst>
          </p:cNvPr>
          <p:cNvSpPr/>
          <p:nvPr/>
        </p:nvSpPr>
        <p:spPr>
          <a:xfrm>
            <a:off x="2644588" y="5873002"/>
            <a:ext cx="2805953" cy="42582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하드웨어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BE8D500-8E67-48CA-8F13-827A82913253}"/>
              </a:ext>
            </a:extLst>
          </p:cNvPr>
          <p:cNvCxnSpPr/>
          <p:nvPr/>
        </p:nvCxnSpPr>
        <p:spPr>
          <a:xfrm>
            <a:off x="3200400" y="3848100"/>
            <a:ext cx="0" cy="412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086A9F-39A6-4506-9109-9CFC925FE862}"/>
              </a:ext>
            </a:extLst>
          </p:cNvPr>
          <p:cNvCxnSpPr/>
          <p:nvPr/>
        </p:nvCxnSpPr>
        <p:spPr>
          <a:xfrm>
            <a:off x="3164541" y="4686300"/>
            <a:ext cx="0" cy="412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A0E4BA9-5CF8-4DA4-9804-E0378078757D}"/>
              </a:ext>
            </a:extLst>
          </p:cNvPr>
          <p:cNvCxnSpPr/>
          <p:nvPr/>
        </p:nvCxnSpPr>
        <p:spPr>
          <a:xfrm>
            <a:off x="3164541" y="5517776"/>
            <a:ext cx="0" cy="412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A21686-FC07-42F6-9739-60CDFF2E3116}"/>
              </a:ext>
            </a:extLst>
          </p:cNvPr>
          <p:cNvCxnSpPr>
            <a:cxnSpLocks/>
          </p:cNvCxnSpPr>
          <p:nvPr/>
        </p:nvCxnSpPr>
        <p:spPr>
          <a:xfrm flipV="1">
            <a:off x="4975412" y="5447178"/>
            <a:ext cx="0" cy="425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12A15D-7F8A-4A94-A2ED-9DA2051CC2F4}"/>
              </a:ext>
            </a:extLst>
          </p:cNvPr>
          <p:cNvCxnSpPr>
            <a:cxnSpLocks/>
          </p:cNvCxnSpPr>
          <p:nvPr/>
        </p:nvCxnSpPr>
        <p:spPr>
          <a:xfrm flipV="1">
            <a:off x="4957483" y="4666128"/>
            <a:ext cx="0" cy="425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C5FFDF-E110-4736-ACE0-25DEDCCC05AC}"/>
              </a:ext>
            </a:extLst>
          </p:cNvPr>
          <p:cNvCxnSpPr>
            <a:cxnSpLocks/>
          </p:cNvCxnSpPr>
          <p:nvPr/>
        </p:nvCxnSpPr>
        <p:spPr>
          <a:xfrm flipV="1">
            <a:off x="4984377" y="3834652"/>
            <a:ext cx="0" cy="425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ree photo Workstation Computer Hardware Office Desktop - Max Pixel">
            <a:extLst>
              <a:ext uri="{FF2B5EF4-FFF2-40B4-BE49-F238E27FC236}">
                <a16:creationId xmlns:a16="http://schemas.microsoft.com/office/drawing/2014/main" id="{90926130-28EB-4C85-9258-F81486FDA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266" y="398817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67CB9DD-B7E2-4521-86FB-DEECE929E133}"/>
              </a:ext>
            </a:extLst>
          </p:cNvPr>
          <p:cNvSpPr/>
          <p:nvPr/>
        </p:nvSpPr>
        <p:spPr>
          <a:xfrm>
            <a:off x="1954306" y="4114800"/>
            <a:ext cx="3944470" cy="15352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65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알고리즘의 기술</a:t>
            </a:r>
          </a:p>
        </p:txBody>
      </p:sp>
      <p:sp>
        <p:nvSpPr>
          <p:cNvPr id="28677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solidFill>
                  <a:srgbClr val="FF0000"/>
                </a:solidFill>
              </a:rPr>
              <a:t>순서도</a:t>
            </a:r>
            <a:r>
              <a:rPr lang="en-US" altLang="ko-KR" dirty="0">
                <a:solidFill>
                  <a:srgbClr val="FF0000"/>
                </a:solidFill>
              </a:rPr>
              <a:t>(flow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chart): </a:t>
            </a:r>
            <a:r>
              <a:rPr lang="ko-KR" altLang="en-US" dirty="0"/>
              <a:t>프로그램에서의 논리 순서 또는 작업 순서를 그림으로 표현하는 방법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8675" name="Rectangle 9"/>
          <p:cNvSpPr>
            <a:spLocks noChangeArrowheads="1"/>
          </p:cNvSpPr>
          <p:nvPr/>
        </p:nvSpPr>
        <p:spPr bwMode="auto">
          <a:xfrm>
            <a:off x="0" y="2305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8676" name="Rectangle 11"/>
          <p:cNvSpPr>
            <a:spLocks noChangeArrowheads="1"/>
          </p:cNvSpPr>
          <p:nvPr/>
        </p:nvSpPr>
        <p:spPr bwMode="auto">
          <a:xfrm>
            <a:off x="0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84" y="3009901"/>
            <a:ext cx="3617188" cy="25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51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07993-4D0F-7706-092C-6FDD1B8E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알고리즘의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43C044-935A-1629-E84A-0DA98615A2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학교 홈페이지에 로그인하는 알고리즘을 순서도로 표시해보자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BB510A-D4A9-DC28-3260-E8B891AFB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08" y="2295619"/>
            <a:ext cx="6048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47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3EB0B-6B6F-99D6-89C3-E34C23C0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B52EF-BD26-8ABB-A6C1-D58A7BF298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의사 코드</a:t>
            </a:r>
            <a:r>
              <a:rPr lang="en-US" altLang="ko-KR" dirty="0"/>
              <a:t>(pseudo code)</a:t>
            </a:r>
            <a:r>
              <a:rPr lang="ko-KR" altLang="en-US" dirty="0"/>
              <a:t>는 자연어보다는 더 체계적이고 프로그래밍 언어보다는 덜 엄격한 언어로서 알고리즘의 표현에 주로 사용되는 코드를 말한다</a:t>
            </a:r>
            <a:endParaRPr lang="en-US" altLang="ko-KR" dirty="0"/>
          </a:p>
          <a:p>
            <a:pPr algn="l"/>
            <a:r>
              <a:rPr lang="ko-KR" altLang="en-US" sz="1800" b="0" i="0" u="none" strike="noStrike" baseline="0" dirty="0">
                <a:latin typeface="YDVYMjO12"/>
              </a:rPr>
              <a:t>예를 들어서 학생 </a:t>
            </a:r>
            <a:r>
              <a:rPr lang="en-US" altLang="ko-KR" sz="1800" b="0" i="0" u="none" strike="noStrike" baseline="0" dirty="0">
                <a:latin typeface="D2Coding"/>
              </a:rPr>
              <a:t>10</a:t>
            </a:r>
            <a:r>
              <a:rPr lang="ko-KR" altLang="en-US" sz="1800" b="0" i="0" u="none" strike="noStrike" baseline="0" dirty="0">
                <a:latin typeface="YDVYMjO12"/>
              </a:rPr>
              <a:t>명의 성적을 </a:t>
            </a:r>
            <a:r>
              <a:rPr lang="ko-KR" altLang="en-US" sz="1800" b="0" i="0" u="none" strike="noStrike" baseline="0" dirty="0" err="1">
                <a:latin typeface="YDVYMjO12"/>
              </a:rPr>
              <a:t>입력받아서</a:t>
            </a:r>
            <a:r>
              <a:rPr lang="ko-KR" altLang="en-US" sz="1800" b="0" i="0" u="none" strike="noStrike" baseline="0" dirty="0">
                <a:latin typeface="YDVYMjO12"/>
              </a:rPr>
              <a:t> 평균을 계산하는 알고리즘을 의사 코드로 표현하면 다음과 같다</a:t>
            </a:r>
            <a:r>
              <a:rPr lang="en-US" altLang="ko-KR" sz="1800" b="0" i="0" u="none" strike="noStrike" baseline="0" dirty="0">
                <a:latin typeface="YDVYMjO12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9308A-508A-1B21-9CE0-071199D9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05" y="3133725"/>
            <a:ext cx="70294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6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알고리즘을 만드는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 eaLnBrk="0" hangingPunct="0">
              <a:lnSpc>
                <a:spcPct val="90000"/>
              </a:lnSpc>
              <a:buFont typeface="+mj-lt"/>
              <a:buAutoNum type="arabicPeriod"/>
            </a:pPr>
            <a:r>
              <a:rPr lang="ko-KR" altLang="en-US" dirty="0"/>
              <a:t>문제를 한 </a:t>
            </a:r>
            <a:r>
              <a:rPr lang="ko-KR" altLang="en-US" dirty="0">
                <a:latin typeface="굴림" pitchFamily="50" charset="-127"/>
              </a:rPr>
              <a:t>번에 해결하려고 하지 말고 더 작은 크기의 문제들로 분해한다</a:t>
            </a:r>
            <a:r>
              <a:rPr lang="en-US" altLang="ko-KR" dirty="0">
                <a:latin typeface="굴림" pitchFamily="50" charset="-127"/>
              </a:rPr>
              <a:t>.</a:t>
            </a:r>
            <a:r>
              <a:rPr lang="en-US" altLang="ko-KR" dirty="0"/>
              <a:t> </a:t>
            </a:r>
          </a:p>
          <a:p>
            <a:pPr marL="457200" indent="-457200" eaLnBrk="0" hangingPunct="0">
              <a:lnSpc>
                <a:spcPct val="90000"/>
              </a:lnSpc>
              <a:buFont typeface="+mj-lt"/>
              <a:buAutoNum type="arabicPeriod"/>
            </a:pPr>
            <a:r>
              <a:rPr lang="ko-KR" altLang="en-US" dirty="0"/>
              <a:t>문제가 충분히 작아질 때까지 계속해서 분해한다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문제 분할 방식</a:t>
            </a:r>
            <a:r>
              <a:rPr lang="en-US" altLang="ko-KR" dirty="0">
                <a:sym typeface="Wingdings" panose="05000000000000000000" pitchFamily="2" charset="2"/>
              </a:rPr>
              <a:t>(divide-and-conquer method)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209800" y="3181350"/>
            <a:ext cx="1895475" cy="31432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4781550" y="3195636"/>
            <a:ext cx="2295525" cy="133984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>
            <a:off x="4105275" y="3195637"/>
            <a:ext cx="676275" cy="4000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2209799" y="3188791"/>
            <a:ext cx="153920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① 방을 청소한다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② 거실을 청소한다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③ 부엌을 청소한다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04870" y="3188791"/>
            <a:ext cx="177805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① 환기를 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② 물건들을 정리한다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③ 진공 청소기를 돌린다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④ 걸레질을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10" y="4606589"/>
            <a:ext cx="6199203" cy="17528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974761" y="1625277"/>
            <a:ext cx="72707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000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Q) </a:t>
            </a:r>
            <a:r>
              <a:rPr lang="ko-KR" altLang="en-US" sz="2000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왜 컴퓨터에서는 가전제품처럼 프로그램 설치 없이 바로 동작되도록 하지 않고 불편하게 사용자가 프로그램을 설치하게 하였을까 </a:t>
            </a:r>
            <a:r>
              <a:rPr lang="en-US" altLang="ko-KR" sz="2000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?</a:t>
            </a:r>
          </a:p>
        </p:txBody>
      </p:sp>
      <p:sp>
        <p:nvSpPr>
          <p:cNvPr id="201739" name="Text Box 11"/>
          <p:cNvSpPr txBox="1">
            <a:spLocks noChangeArrowheads="1"/>
          </p:cNvSpPr>
          <p:nvPr/>
        </p:nvSpPr>
        <p:spPr bwMode="auto">
          <a:xfrm>
            <a:off x="898489" y="2659366"/>
            <a:ext cx="67500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AutoNum type="alphaUcParenR"/>
            </a:pPr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컴퓨터를 범용적인 기계로 만들기 위해서이다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2000" dirty="0">
                <a:latin typeface="새굴림" pitchFamily="18" charset="-127"/>
                <a:ea typeface="새굴림" pitchFamily="18" charset="-127"/>
              </a:rPr>
              <a:t>컴퓨터는 프로그램만 바꾸어주면 다양한 작업을 할 수 있다</a:t>
            </a:r>
            <a:r>
              <a:rPr lang="en-US" altLang="ko-KR" sz="2000" dirty="0">
                <a:latin typeface="새굴림" pitchFamily="18" charset="-127"/>
                <a:ea typeface="새굴림" pitchFamily="18" charset="-127"/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F4A7E3C-7247-4030-9182-05713DBF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프로그램은 왜 설치하도록 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Picture 2" descr="Free photo Workstation Computer Hardware Office Desktop - Max Pixel">
            <a:extLst>
              <a:ext uri="{FF2B5EF4-FFF2-40B4-BE49-F238E27FC236}">
                <a16:creationId xmlns:a16="http://schemas.microsoft.com/office/drawing/2014/main" id="{63D571E7-F9E6-48C5-B060-721AE6FA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61" y="4715342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생각 풍선: 구름 모양 4">
            <a:extLst>
              <a:ext uri="{FF2B5EF4-FFF2-40B4-BE49-F238E27FC236}">
                <a16:creationId xmlns:a16="http://schemas.microsoft.com/office/drawing/2014/main" id="{91C7D0DE-A0E0-476E-9338-7CB5ED8323DE}"/>
              </a:ext>
            </a:extLst>
          </p:cNvPr>
          <p:cNvSpPr/>
          <p:nvPr/>
        </p:nvSpPr>
        <p:spPr>
          <a:xfrm>
            <a:off x="2178423" y="3914453"/>
            <a:ext cx="2286000" cy="66118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latin typeface="굴림" panose="020B0600000101010101" pitchFamily="50" charset="-127"/>
                <a:ea typeface="굴림" panose="020B0600000101010101" pitchFamily="50" charset="-127"/>
              </a:rPr>
              <a:t>할일을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말해주세요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AC7AC10B-9871-4653-A9C6-2BD55C40F7CC}"/>
              </a:ext>
            </a:extLst>
          </p:cNvPr>
          <p:cNvSpPr/>
          <p:nvPr/>
        </p:nvSpPr>
        <p:spPr>
          <a:xfrm>
            <a:off x="5682729" y="4320988"/>
            <a:ext cx="1749910" cy="2127904"/>
          </a:xfrm>
          <a:prstGeom prst="foldedCorne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1010101000010</a:t>
            </a:r>
          </a:p>
          <a:p>
            <a:pPr algn="ctr"/>
            <a:r>
              <a:rPr lang="en-US" altLang="ko-KR" sz="1400" dirty="0"/>
              <a:t>1010101010100</a:t>
            </a:r>
            <a:endParaRPr lang="ko-KR" altLang="en-US" sz="1400" dirty="0"/>
          </a:p>
          <a:p>
            <a:pPr algn="ctr"/>
            <a:r>
              <a:rPr lang="en-US" altLang="ko-KR" sz="1400" dirty="0"/>
              <a:t>1010101000010</a:t>
            </a:r>
          </a:p>
          <a:p>
            <a:pPr algn="ctr"/>
            <a:r>
              <a:rPr lang="en-US" altLang="ko-KR" sz="1400" dirty="0"/>
              <a:t>1010101010100</a:t>
            </a:r>
            <a:endParaRPr lang="ko-KR" altLang="en-US" sz="1400" dirty="0"/>
          </a:p>
          <a:p>
            <a:pPr algn="ctr"/>
            <a:r>
              <a:rPr lang="en-US" altLang="ko-KR" sz="1400" dirty="0"/>
              <a:t>1010101000010</a:t>
            </a:r>
          </a:p>
          <a:p>
            <a:pPr algn="ctr"/>
            <a:r>
              <a:rPr lang="en-US" altLang="ko-KR" sz="1400" dirty="0"/>
              <a:t>1010101010100</a:t>
            </a:r>
            <a:endParaRPr lang="ko-KR" altLang="en-US" sz="1400" dirty="0"/>
          </a:p>
          <a:p>
            <a:pPr algn="ctr"/>
            <a:r>
              <a:rPr lang="en-US" altLang="ko-KR" sz="1400" dirty="0"/>
              <a:t>1010101000010</a:t>
            </a:r>
          </a:p>
          <a:p>
            <a:pPr algn="ctr"/>
            <a:r>
              <a:rPr lang="en-US" altLang="ko-KR" sz="1400" dirty="0"/>
              <a:t>1010101010100</a:t>
            </a:r>
            <a:endParaRPr lang="ko-KR" altLang="en-US" sz="1400" dirty="0"/>
          </a:p>
        </p:txBody>
      </p:sp>
      <p:sp>
        <p:nvSpPr>
          <p:cNvPr id="12" name="생각 풍선: 구름 모양 11">
            <a:extLst>
              <a:ext uri="{FF2B5EF4-FFF2-40B4-BE49-F238E27FC236}">
                <a16:creationId xmlns:a16="http://schemas.microsoft.com/office/drawing/2014/main" id="{1497F036-FDB9-4C0B-8986-7CF27C4A6239}"/>
              </a:ext>
            </a:extLst>
          </p:cNvPr>
          <p:cNvSpPr/>
          <p:nvPr/>
        </p:nvSpPr>
        <p:spPr>
          <a:xfrm>
            <a:off x="6858000" y="3459553"/>
            <a:ext cx="2286000" cy="66118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여기에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할일이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적혀있어요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794417" y="408057"/>
            <a:ext cx="7789862" cy="707886"/>
          </a:xfrm>
        </p:spPr>
        <p:txBody>
          <a:bodyPr>
            <a:spAutoFit/>
          </a:bodyPr>
          <a:lstStyle/>
          <a:p>
            <a:r>
              <a:rPr lang="ko-KR" altLang="en-US" dirty="0"/>
              <a:t>컴퓨터의 정의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새굴림" pitchFamily="18" charset="-127"/>
                <a:ea typeface="새굴림" pitchFamily="18" charset="-127"/>
              </a:rPr>
              <a:t>컴퓨터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(computer)</a:t>
            </a:r>
            <a:r>
              <a:rPr lang="ko-KR" altLang="en-US" dirty="0">
                <a:latin typeface="새굴림" pitchFamily="18" charset="-127"/>
                <a:ea typeface="새굴림" pitchFamily="18" charset="-127"/>
              </a:rPr>
              <a:t>는 단순히 </a:t>
            </a:r>
            <a:r>
              <a:rPr lang="ko-KR" altLang="en-US" u="sng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계산</a:t>
            </a:r>
            <a:r>
              <a:rPr lang="en-US" altLang="ko-KR" u="sng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(compute)</a:t>
            </a:r>
            <a:r>
              <a:rPr lang="ko-KR" altLang="en-US" u="sng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만</a:t>
            </a:r>
            <a:r>
              <a:rPr lang="ko-KR" altLang="en-US" dirty="0" err="1">
                <a:latin typeface="새굴림" pitchFamily="18" charset="-127"/>
                <a:ea typeface="새굴림" pitchFamily="18" charset="-127"/>
              </a:rPr>
              <a:t>하는</a:t>
            </a:r>
            <a:r>
              <a:rPr lang="ko-KR" altLang="en-US" dirty="0">
                <a:latin typeface="새굴림" pitchFamily="18" charset="-127"/>
                <a:ea typeface="새굴림" pitchFamily="18" charset="-127"/>
              </a:rPr>
              <a:t> 기계가 아니다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. </a:t>
            </a:r>
          </a:p>
          <a:p>
            <a:r>
              <a:rPr lang="ko-KR" altLang="en-US" dirty="0">
                <a:latin typeface="새굴림" pitchFamily="18" charset="-127"/>
                <a:ea typeface="새굴림" pitchFamily="18" charset="-127"/>
              </a:rPr>
              <a:t>현대적인 의미에서의 컴퓨터는 프로그램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dirty="0">
                <a:latin typeface="새굴림" pitchFamily="18" charset="-127"/>
                <a:ea typeface="새굴림" pitchFamily="18" charset="-127"/>
              </a:rPr>
              <a:t>명령어들의 리스트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)</a:t>
            </a:r>
            <a:r>
              <a:rPr lang="ko-KR" altLang="en-US" dirty="0">
                <a:latin typeface="새굴림" pitchFamily="18" charset="-127"/>
                <a:ea typeface="새굴림" pitchFamily="18" charset="-127"/>
              </a:rPr>
              <a:t>에 따라 데이터를 처리하는 기계라고 할 수 있다 </a:t>
            </a:r>
            <a:endParaRPr lang="en-US" altLang="ko-KR" dirty="0">
              <a:latin typeface="새굴림" pitchFamily="18" charset="-127"/>
              <a:ea typeface="새굴림" pitchFamily="18" charset="-127"/>
            </a:endParaRP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009" y="3189488"/>
            <a:ext cx="57531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85DE1-251F-4820-B489-BCA7954C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안에는 무엇이 들어있을까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D61FD-A7A2-4E16-81B2-696548FEBB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YDVYMjOStd32"/>
              </a:rPr>
              <a:t>프로그램은 특정한 작업을 위한 작업 지시서라고 보면 된다</a:t>
            </a:r>
            <a:r>
              <a:rPr lang="en-US" altLang="ko-KR" sz="1800" b="0" i="0" u="none" strike="noStrike" baseline="0" dirty="0">
                <a:latin typeface="YDVYMjOStd32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YDVYMjOStd32"/>
              </a:rPr>
              <a:t>작업을 지시하려면 명령어</a:t>
            </a:r>
            <a:r>
              <a:rPr lang="en-US" altLang="ko-KR" sz="1800" b="0" i="0" u="none" strike="noStrike" baseline="0" dirty="0">
                <a:latin typeface="YDVYMjOStd32"/>
              </a:rPr>
              <a:t>(</a:t>
            </a:r>
            <a:r>
              <a:rPr lang="en-US" altLang="ko-KR" sz="1800" b="0" i="0" u="none" strike="noStrike" baseline="0" dirty="0">
                <a:latin typeface="Garamond" panose="02020404030301010803" pitchFamily="18" charset="0"/>
              </a:rPr>
              <a:t>instruction</a:t>
            </a:r>
            <a:r>
              <a:rPr lang="en-US" altLang="ko-KR" sz="1800" b="0" i="0" u="none" strike="noStrike" baseline="0" dirty="0">
                <a:latin typeface="YDVYMjOStd32"/>
              </a:rPr>
              <a:t>)</a:t>
            </a:r>
            <a:r>
              <a:rPr lang="ko-KR" altLang="en-US" sz="1800" b="0" i="0" u="none" strike="noStrike" baseline="0" dirty="0">
                <a:latin typeface="YDVYMjOStd32"/>
              </a:rPr>
              <a:t>들을 나열해야 한다</a:t>
            </a:r>
            <a:r>
              <a:rPr lang="en-US" altLang="ko-KR" sz="1800" b="0" i="0" u="none" strike="noStrike" baseline="0" dirty="0">
                <a:latin typeface="YDVYMjOStd32"/>
              </a:rPr>
              <a:t>. </a:t>
            </a:r>
            <a:r>
              <a:rPr lang="ko-KR" altLang="en-US" sz="1800" b="0" i="0" u="none" strike="noStrike" baseline="0" dirty="0">
                <a:latin typeface="YDVYMjOStd32"/>
              </a:rPr>
              <a:t>프로그램 안에는 명령어들이 들어 있다</a:t>
            </a:r>
            <a:r>
              <a:rPr lang="en-US" altLang="ko-KR" sz="1800" b="0" i="0" u="none" strike="noStrike" baseline="0" dirty="0">
                <a:latin typeface="YDVYMjOStd32"/>
              </a:rPr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6C0592-36E4-2EE7-EE67-23C1C51B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88" y="3081621"/>
            <a:ext cx="4495899" cy="30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6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프로그램의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프로그래밍이 가능한 최초의 기계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해석 기관</a:t>
            </a:r>
            <a:r>
              <a:rPr lang="en-US" altLang="ko-KR" dirty="0">
                <a:solidFill>
                  <a:srgbClr val="FF0000"/>
                </a:solidFill>
              </a:rPr>
              <a:t>(Analytical Engine)</a:t>
            </a:r>
          </a:p>
          <a:p>
            <a:r>
              <a:rPr lang="ko-KR" altLang="en-US" dirty="0" err="1"/>
              <a:t>만든이</a:t>
            </a:r>
            <a:r>
              <a:rPr lang="en-US" altLang="ko-KR" dirty="0"/>
              <a:t>: </a:t>
            </a:r>
            <a:r>
              <a:rPr lang="ko-KR" altLang="en-US" dirty="0" err="1">
                <a:solidFill>
                  <a:srgbClr val="FF0000"/>
                </a:solidFill>
              </a:rPr>
              <a:t>챨스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배비지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(Charles Babbage, 19</a:t>
            </a:r>
            <a:r>
              <a:rPr lang="ko-KR" altLang="en-US" dirty="0"/>
              <a:t>세기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수천 개의 기어</a:t>
            </a:r>
            <a:r>
              <a:rPr lang="en-US" altLang="ko-KR" dirty="0"/>
              <a:t>, </a:t>
            </a:r>
            <a:r>
              <a:rPr lang="ko-KR" altLang="en-US" dirty="0"/>
              <a:t>바퀴</a:t>
            </a:r>
            <a:r>
              <a:rPr lang="en-US" altLang="ko-KR" dirty="0"/>
              <a:t>, </a:t>
            </a:r>
            <a:r>
              <a:rPr lang="ko-KR" altLang="en-US" dirty="0"/>
              <a:t>축</a:t>
            </a:r>
            <a:r>
              <a:rPr lang="en-US" altLang="ko-KR" dirty="0"/>
              <a:t>, </a:t>
            </a:r>
            <a:r>
              <a:rPr lang="ko-KR" altLang="en-US" dirty="0"/>
              <a:t>레버 등이 증기로 작동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51" y="3303920"/>
            <a:ext cx="1802751" cy="213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9479D006-8F21-4B21-A72C-9944FEC2925C}"/>
              </a:ext>
            </a:extLst>
          </p:cNvPr>
          <p:cNvSpPr/>
          <p:nvPr/>
        </p:nvSpPr>
        <p:spPr>
          <a:xfrm>
            <a:off x="7331696" y="396510"/>
            <a:ext cx="1569544" cy="822690"/>
          </a:xfrm>
          <a:prstGeom prst="wedgeRoundRectCallout">
            <a:avLst>
              <a:gd name="adj1" fmla="val -54364"/>
              <a:gd name="adj2" fmla="val 106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실제로 만들어지지는 못했어요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BB5F00-AE57-FEB4-96C2-E4EE05040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34" y="3429000"/>
            <a:ext cx="4236394" cy="2322854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82804524-04BD-5F26-83DC-2B007FDF1274}"/>
              </a:ext>
            </a:extLst>
          </p:cNvPr>
          <p:cNvSpPr/>
          <p:nvPr/>
        </p:nvSpPr>
        <p:spPr>
          <a:xfrm>
            <a:off x="7417661" y="3306290"/>
            <a:ext cx="1641798" cy="422336"/>
          </a:xfrm>
          <a:prstGeom prst="wedgeRoundRectCallout">
            <a:avLst>
              <a:gd name="adj1" fmla="val -53333"/>
              <a:gd name="adj2" fmla="val 647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차분 기관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7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006F2-3F01-3877-3A62-593CDD2C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배비지의</a:t>
            </a:r>
            <a:r>
              <a:rPr lang="ko-KR" altLang="en-US" dirty="0"/>
              <a:t> 해석기관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B76ED5-298E-6EC5-339B-986CEFBAFF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배비지의</a:t>
            </a:r>
            <a:r>
              <a:rPr lang="ko-KR" altLang="en-US" dirty="0"/>
              <a:t> 해석 기관은 수천 개의 기어</a:t>
            </a:r>
            <a:r>
              <a:rPr lang="en-US" altLang="ko-KR" dirty="0"/>
              <a:t>, </a:t>
            </a:r>
            <a:r>
              <a:rPr lang="ko-KR" altLang="en-US" dirty="0"/>
              <a:t>바퀴</a:t>
            </a:r>
            <a:r>
              <a:rPr lang="en-US" altLang="ko-KR" dirty="0"/>
              <a:t>, </a:t>
            </a:r>
            <a:r>
              <a:rPr lang="ko-KR" altLang="en-US" dirty="0"/>
              <a:t>축</a:t>
            </a:r>
            <a:r>
              <a:rPr lang="en-US" altLang="ko-KR" dirty="0"/>
              <a:t>, </a:t>
            </a:r>
            <a:r>
              <a:rPr lang="ko-KR" altLang="en-US" dirty="0"/>
              <a:t>레버 등으로 구성하여 증기로 작동하는 것으로 설계되었다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Analytical Engine - Wikipedia">
            <a:extLst>
              <a:ext uri="{FF2B5EF4-FFF2-40B4-BE49-F238E27FC236}">
                <a16:creationId xmlns:a16="http://schemas.microsoft.com/office/drawing/2014/main" id="{603A7CC2-1D5A-7F66-CD97-6E5854CA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60" y="2934530"/>
            <a:ext cx="2969160" cy="23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36B7191F-49CE-0A70-EB47-88C087D704C0}"/>
              </a:ext>
            </a:extLst>
          </p:cNvPr>
          <p:cNvSpPr/>
          <p:nvPr/>
        </p:nvSpPr>
        <p:spPr>
          <a:xfrm>
            <a:off x="5160475" y="3005749"/>
            <a:ext cx="3605573" cy="1647731"/>
          </a:xfrm>
          <a:prstGeom prst="wedgeRoundRectCallout">
            <a:avLst>
              <a:gd name="adj1" fmla="val -70140"/>
              <a:gd name="adj2" fmla="val 61175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* 중앙 처리 장치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계산을 담당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mill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이라고 불림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* 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메모리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중간 단계에서 임시로 숫자가 저장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store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라고 불림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* 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출력 장치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출력 숫자를 나타내는 다이얼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* 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입력 장치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천공 카드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30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53812C8-777B-E603-373D-CDD7F5440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90" y="2897109"/>
            <a:ext cx="3156065" cy="2936564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1E1C41-DAC5-0340-0881-11D7B3C9D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2877021"/>
            <a:ext cx="3979959" cy="29365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컴퓨터의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초기 컴퓨터인 </a:t>
            </a:r>
            <a:r>
              <a:rPr lang="en-US" altLang="ko-KR" dirty="0"/>
              <a:t>ENIAC</a:t>
            </a:r>
            <a:r>
              <a:rPr lang="ko-KR" altLang="en-US" dirty="0"/>
              <a:t>의 프로그램은 스위치에 의하여 기억되었고 프로그램을 변경할 때마다 그 많은 스위치들을 처음부터 다시 연결하여야 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5505072" y="3417965"/>
            <a:ext cx="1800225" cy="1781175"/>
          </a:xfrm>
          <a:prstGeom prst="round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4948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</TotalTime>
  <Words>1154</Words>
  <Application>Microsoft Office PowerPoint</Application>
  <PresentationFormat>화면 슬라이드 쇼(4:3)</PresentationFormat>
  <Paragraphs>170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7" baseType="lpstr">
      <vt:lpstr>D2Coding</vt:lpstr>
      <vt:lpstr>YDVYGOStd32</vt:lpstr>
      <vt:lpstr>YDVYMjO12</vt:lpstr>
      <vt:lpstr>YDVYMjOStd32</vt:lpstr>
      <vt:lpstr>굴림</vt:lpstr>
      <vt:lpstr>새굴림</vt:lpstr>
      <vt:lpstr>Arial</vt:lpstr>
      <vt:lpstr>Comic Sans MS</vt:lpstr>
      <vt:lpstr>Garamond</vt:lpstr>
      <vt:lpstr>Symbol</vt:lpstr>
      <vt:lpstr>Tw Cen MT</vt:lpstr>
      <vt:lpstr>Wingdings</vt:lpstr>
      <vt:lpstr>Wingdings 2</vt:lpstr>
      <vt:lpstr>가을</vt:lpstr>
      <vt:lpstr>제 1장 프로그래밍의 개념</vt:lpstr>
      <vt:lpstr>프로그램이란?</vt:lpstr>
      <vt:lpstr>만약 컴퓨터에 프로그램이 없다면?</vt:lpstr>
      <vt:lpstr>프로그램은 왜 설치하도록 했을까?</vt:lpstr>
      <vt:lpstr>컴퓨터의 정의</vt:lpstr>
      <vt:lpstr>프로그램 안에는 무엇이 들어있을까?</vt:lpstr>
      <vt:lpstr>프로그램의 역사</vt:lpstr>
      <vt:lpstr>배비지의 해석기관</vt:lpstr>
      <vt:lpstr>초기 컴퓨터의 프로그래밍</vt:lpstr>
      <vt:lpstr>폰노이만 구조</vt:lpstr>
      <vt:lpstr>최초의 프로그래머</vt:lpstr>
      <vt:lpstr>프로그래밍 언어의 분류</vt:lpstr>
      <vt:lpstr>컴퓨터가 이해하는 언어</vt:lpstr>
      <vt:lpstr>기계어</vt:lpstr>
      <vt:lpstr>어셈블리어</vt:lpstr>
      <vt:lpstr>고급언어</vt:lpstr>
      <vt:lpstr>컴파일러</vt:lpstr>
      <vt:lpstr>프로그래밍 언어의 분류</vt:lpstr>
      <vt:lpstr>C언어의 소개</vt:lpstr>
      <vt:lpstr>C언어의 버전</vt:lpstr>
      <vt:lpstr>C언어의 특징</vt:lpstr>
      <vt:lpstr>C언어의 특징</vt:lpstr>
      <vt:lpstr>C언어의 단점</vt:lpstr>
      <vt:lpstr>앞으로도 C언어는 사용될 것인가?</vt:lpstr>
      <vt:lpstr>알고리즘</vt:lpstr>
      <vt:lpstr>알고리즘이란?</vt:lpstr>
      <vt:lpstr>빵을 만드는 알고리즘</vt:lpstr>
      <vt:lpstr>1부터 10까지의 합을 구하는 알고리즘</vt:lpstr>
      <vt:lpstr>알고리즘의 기술</vt:lpstr>
      <vt:lpstr>알고리즘의 기술</vt:lpstr>
      <vt:lpstr>알고리즘의 예</vt:lpstr>
      <vt:lpstr>의사코드</vt:lpstr>
      <vt:lpstr>알고리즘을 만드는 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이하규</cp:lastModifiedBy>
  <cp:revision>243</cp:revision>
  <dcterms:created xsi:type="dcterms:W3CDTF">2007-06-29T06:43:39Z</dcterms:created>
  <dcterms:modified xsi:type="dcterms:W3CDTF">2023-02-27T01:46:19Z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